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A65B4B-C5C9-4884-A5BE-DB929A9DDA12}" type="doc">
      <dgm:prSet loTypeId="urn:microsoft.com/office/officeart/2016/7/layout/BasicLinearProcessNumbered" loCatId="process" qsTypeId="urn:microsoft.com/office/officeart/2005/8/quickstyle/simple5" qsCatId="simple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D1608D57-A8F4-4AC1-9F32-D5F8DE961E85}">
      <dgm:prSet/>
      <dgm:spPr/>
      <dgm:t>
        <a:bodyPr/>
        <a:lstStyle/>
        <a:p>
          <a:r>
            <a:rPr lang="es-MX"/>
            <a:t>La reforestación del suelo en mina al cielo abierto. </a:t>
          </a:r>
          <a:endParaRPr lang="en-US"/>
        </a:p>
      </dgm:t>
    </dgm:pt>
    <dgm:pt modelId="{2108D01A-E908-43F5-AA24-1316CD70EBA9}" type="parTrans" cxnId="{4DB181A9-C8BB-4D0E-9D63-E9D1D354B92A}">
      <dgm:prSet/>
      <dgm:spPr/>
      <dgm:t>
        <a:bodyPr/>
        <a:lstStyle/>
        <a:p>
          <a:endParaRPr lang="en-US"/>
        </a:p>
      </dgm:t>
    </dgm:pt>
    <dgm:pt modelId="{3E7FA974-1F1E-4281-892F-79EC2F782F35}" type="sibTrans" cxnId="{4DB181A9-C8BB-4D0E-9D63-E9D1D354B92A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2FF1F2C4-F417-48EA-B76E-A19AD6643709}">
      <dgm:prSet/>
      <dgm:spPr/>
      <dgm:t>
        <a:bodyPr/>
        <a:lstStyle/>
        <a:p>
          <a:r>
            <a:rPr lang="es-MX"/>
            <a:t>Producir oxigeno; purificar el aire.</a:t>
          </a:r>
          <a:endParaRPr lang="en-US"/>
        </a:p>
      </dgm:t>
    </dgm:pt>
    <dgm:pt modelId="{8A56A20A-CC56-48AC-8810-1EFCB3B1CA47}" type="parTrans" cxnId="{8E103FAF-55A4-45AA-8F06-F315A8D704B9}">
      <dgm:prSet/>
      <dgm:spPr/>
      <dgm:t>
        <a:bodyPr/>
        <a:lstStyle/>
        <a:p>
          <a:endParaRPr lang="en-US"/>
        </a:p>
      </dgm:t>
    </dgm:pt>
    <dgm:pt modelId="{99B3F267-36D9-4FAF-B2BF-381614BDAC03}" type="sibTrans" cxnId="{8E103FAF-55A4-45AA-8F06-F315A8D704B9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D6A1D785-35D8-4C08-BF77-DD0B3AC63236}">
      <dgm:prSet/>
      <dgm:spPr/>
      <dgm:t>
        <a:bodyPr/>
        <a:lstStyle/>
        <a:p>
          <a:r>
            <a:rPr lang="es-MX"/>
            <a:t>El cuidado y purificación del agua.</a:t>
          </a:r>
          <a:r>
            <a:rPr lang="es-MX" b="1"/>
            <a:t> </a:t>
          </a:r>
          <a:endParaRPr lang="en-US"/>
        </a:p>
      </dgm:t>
    </dgm:pt>
    <dgm:pt modelId="{7A7BE871-8B71-4BCF-BF2A-C0FD29CFB69F}" type="parTrans" cxnId="{0E25F820-A8FC-4D74-880A-E9962672FF1E}">
      <dgm:prSet/>
      <dgm:spPr/>
      <dgm:t>
        <a:bodyPr/>
        <a:lstStyle/>
        <a:p>
          <a:endParaRPr lang="en-US"/>
        </a:p>
      </dgm:t>
    </dgm:pt>
    <dgm:pt modelId="{6C7EA115-C501-48BA-A571-CFC332E53F13}" type="sibTrans" cxnId="{0E25F820-A8FC-4D74-880A-E9962672FF1E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D980C9C2-FB12-4A92-8A6E-F77D6EDE66B2}" type="pres">
      <dgm:prSet presAssocID="{C5A65B4B-C5C9-4884-A5BE-DB929A9DDA12}" presName="Name0" presStyleCnt="0">
        <dgm:presLayoutVars>
          <dgm:animLvl val="lvl"/>
          <dgm:resizeHandles val="exact"/>
        </dgm:presLayoutVars>
      </dgm:prSet>
      <dgm:spPr/>
    </dgm:pt>
    <dgm:pt modelId="{F47243FD-022F-488E-8FE2-D6A91D3810A2}" type="pres">
      <dgm:prSet presAssocID="{D1608D57-A8F4-4AC1-9F32-D5F8DE961E85}" presName="compositeNode" presStyleCnt="0">
        <dgm:presLayoutVars>
          <dgm:bulletEnabled val="1"/>
        </dgm:presLayoutVars>
      </dgm:prSet>
      <dgm:spPr/>
    </dgm:pt>
    <dgm:pt modelId="{FDA53D90-DB39-4C90-842B-742453787E79}" type="pres">
      <dgm:prSet presAssocID="{D1608D57-A8F4-4AC1-9F32-D5F8DE961E85}" presName="bgRect" presStyleLbl="bgAccFollowNode1" presStyleIdx="0" presStyleCnt="3"/>
      <dgm:spPr/>
    </dgm:pt>
    <dgm:pt modelId="{DB5A727D-5620-4806-B918-B743ECA58BA9}" type="pres">
      <dgm:prSet presAssocID="{3E7FA974-1F1E-4281-892F-79EC2F782F35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23DA482B-0F8D-4A92-B9C0-7902104F9EDE}" type="pres">
      <dgm:prSet presAssocID="{D1608D57-A8F4-4AC1-9F32-D5F8DE961E85}" presName="bottomLine" presStyleLbl="alignNode1" presStyleIdx="1" presStyleCnt="6">
        <dgm:presLayoutVars/>
      </dgm:prSet>
      <dgm:spPr/>
    </dgm:pt>
    <dgm:pt modelId="{EE2AA673-D28D-4099-B359-0F5F94AD73AD}" type="pres">
      <dgm:prSet presAssocID="{D1608D57-A8F4-4AC1-9F32-D5F8DE961E85}" presName="nodeText" presStyleLbl="bgAccFollowNode1" presStyleIdx="0" presStyleCnt="3">
        <dgm:presLayoutVars>
          <dgm:bulletEnabled val="1"/>
        </dgm:presLayoutVars>
      </dgm:prSet>
      <dgm:spPr/>
    </dgm:pt>
    <dgm:pt modelId="{DAA29A0F-D0BD-4C87-96F4-351201133DBC}" type="pres">
      <dgm:prSet presAssocID="{3E7FA974-1F1E-4281-892F-79EC2F782F35}" presName="sibTrans" presStyleCnt="0"/>
      <dgm:spPr/>
    </dgm:pt>
    <dgm:pt modelId="{3406B0EA-4C3F-43AE-87E7-B85B7E0A3B46}" type="pres">
      <dgm:prSet presAssocID="{2FF1F2C4-F417-48EA-B76E-A19AD6643709}" presName="compositeNode" presStyleCnt="0">
        <dgm:presLayoutVars>
          <dgm:bulletEnabled val="1"/>
        </dgm:presLayoutVars>
      </dgm:prSet>
      <dgm:spPr/>
    </dgm:pt>
    <dgm:pt modelId="{D1992935-085C-417C-93D6-6728B4EAA4A1}" type="pres">
      <dgm:prSet presAssocID="{2FF1F2C4-F417-48EA-B76E-A19AD6643709}" presName="bgRect" presStyleLbl="bgAccFollowNode1" presStyleIdx="1" presStyleCnt="3"/>
      <dgm:spPr/>
    </dgm:pt>
    <dgm:pt modelId="{7278DF84-BDF9-4079-8ED1-BA17AC2715A0}" type="pres">
      <dgm:prSet presAssocID="{99B3F267-36D9-4FAF-B2BF-381614BDAC03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7EAE6C32-8A18-4250-8631-CD92ACA42863}" type="pres">
      <dgm:prSet presAssocID="{2FF1F2C4-F417-48EA-B76E-A19AD6643709}" presName="bottomLine" presStyleLbl="alignNode1" presStyleIdx="3" presStyleCnt="6">
        <dgm:presLayoutVars/>
      </dgm:prSet>
      <dgm:spPr/>
    </dgm:pt>
    <dgm:pt modelId="{CA8601C9-07D7-47F1-86AA-DEDB94316B06}" type="pres">
      <dgm:prSet presAssocID="{2FF1F2C4-F417-48EA-B76E-A19AD6643709}" presName="nodeText" presStyleLbl="bgAccFollowNode1" presStyleIdx="1" presStyleCnt="3">
        <dgm:presLayoutVars>
          <dgm:bulletEnabled val="1"/>
        </dgm:presLayoutVars>
      </dgm:prSet>
      <dgm:spPr/>
    </dgm:pt>
    <dgm:pt modelId="{C8BD3A4F-5F29-4411-B650-2DB78EC20FDD}" type="pres">
      <dgm:prSet presAssocID="{99B3F267-36D9-4FAF-B2BF-381614BDAC03}" presName="sibTrans" presStyleCnt="0"/>
      <dgm:spPr/>
    </dgm:pt>
    <dgm:pt modelId="{B40872B8-026C-4C5E-9779-079EB3768E3E}" type="pres">
      <dgm:prSet presAssocID="{D6A1D785-35D8-4C08-BF77-DD0B3AC63236}" presName="compositeNode" presStyleCnt="0">
        <dgm:presLayoutVars>
          <dgm:bulletEnabled val="1"/>
        </dgm:presLayoutVars>
      </dgm:prSet>
      <dgm:spPr/>
    </dgm:pt>
    <dgm:pt modelId="{D1923522-B7C6-4A82-B577-8C6FE61E7863}" type="pres">
      <dgm:prSet presAssocID="{D6A1D785-35D8-4C08-BF77-DD0B3AC63236}" presName="bgRect" presStyleLbl="bgAccFollowNode1" presStyleIdx="2" presStyleCnt="3"/>
      <dgm:spPr/>
    </dgm:pt>
    <dgm:pt modelId="{4270498E-5DFE-49AD-976B-8C9F1E57C479}" type="pres">
      <dgm:prSet presAssocID="{6C7EA115-C501-48BA-A571-CFC332E53F13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78715F42-D98E-4D41-BC1F-BDE817A0B1BF}" type="pres">
      <dgm:prSet presAssocID="{D6A1D785-35D8-4C08-BF77-DD0B3AC63236}" presName="bottomLine" presStyleLbl="alignNode1" presStyleIdx="5" presStyleCnt="6">
        <dgm:presLayoutVars/>
      </dgm:prSet>
      <dgm:spPr/>
    </dgm:pt>
    <dgm:pt modelId="{00E662A2-FD70-4630-8F54-184B613B7E28}" type="pres">
      <dgm:prSet presAssocID="{D6A1D785-35D8-4C08-BF77-DD0B3AC63236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AF5FD106-C10B-4D72-9390-8FD73AB6068F}" type="presOf" srcId="{2FF1F2C4-F417-48EA-B76E-A19AD6643709}" destId="{CA8601C9-07D7-47F1-86AA-DEDB94316B06}" srcOrd="1" destOrd="0" presId="urn:microsoft.com/office/officeart/2016/7/layout/BasicLinearProcessNumbered"/>
    <dgm:cxn modelId="{54EDAD1C-D3EB-4068-86BB-87D994835A21}" type="presOf" srcId="{C5A65B4B-C5C9-4884-A5BE-DB929A9DDA12}" destId="{D980C9C2-FB12-4A92-8A6E-F77D6EDE66B2}" srcOrd="0" destOrd="0" presId="urn:microsoft.com/office/officeart/2016/7/layout/BasicLinearProcessNumbered"/>
    <dgm:cxn modelId="{0E25F820-A8FC-4D74-880A-E9962672FF1E}" srcId="{C5A65B4B-C5C9-4884-A5BE-DB929A9DDA12}" destId="{D6A1D785-35D8-4C08-BF77-DD0B3AC63236}" srcOrd="2" destOrd="0" parTransId="{7A7BE871-8B71-4BCF-BF2A-C0FD29CFB69F}" sibTransId="{6C7EA115-C501-48BA-A571-CFC332E53F13}"/>
    <dgm:cxn modelId="{F5902023-D8A5-48AC-8E60-5C5D976735EF}" type="presOf" srcId="{2FF1F2C4-F417-48EA-B76E-A19AD6643709}" destId="{D1992935-085C-417C-93D6-6728B4EAA4A1}" srcOrd="0" destOrd="0" presId="urn:microsoft.com/office/officeart/2016/7/layout/BasicLinearProcessNumbered"/>
    <dgm:cxn modelId="{8617C83D-5D5B-4043-A04F-C1D7921D48BB}" type="presOf" srcId="{D1608D57-A8F4-4AC1-9F32-D5F8DE961E85}" destId="{FDA53D90-DB39-4C90-842B-742453787E79}" srcOrd="0" destOrd="0" presId="urn:microsoft.com/office/officeart/2016/7/layout/BasicLinearProcessNumbered"/>
    <dgm:cxn modelId="{3B95B65D-DD56-4A90-82F7-0C77F7F005C8}" type="presOf" srcId="{99B3F267-36D9-4FAF-B2BF-381614BDAC03}" destId="{7278DF84-BDF9-4079-8ED1-BA17AC2715A0}" srcOrd="0" destOrd="0" presId="urn:microsoft.com/office/officeart/2016/7/layout/BasicLinearProcessNumbered"/>
    <dgm:cxn modelId="{477E8446-8E34-428A-81B9-DFC8D31E8BAB}" type="presOf" srcId="{D6A1D785-35D8-4C08-BF77-DD0B3AC63236}" destId="{00E662A2-FD70-4630-8F54-184B613B7E28}" srcOrd="1" destOrd="0" presId="urn:microsoft.com/office/officeart/2016/7/layout/BasicLinearProcessNumbered"/>
    <dgm:cxn modelId="{99BE907D-6EA7-4C0C-B9F1-CE0BBFBEAF0B}" type="presOf" srcId="{6C7EA115-C501-48BA-A571-CFC332E53F13}" destId="{4270498E-5DFE-49AD-976B-8C9F1E57C479}" srcOrd="0" destOrd="0" presId="urn:microsoft.com/office/officeart/2016/7/layout/BasicLinearProcessNumbered"/>
    <dgm:cxn modelId="{20B9D799-29BC-46EC-A85C-678B2E6FC84D}" type="presOf" srcId="{D1608D57-A8F4-4AC1-9F32-D5F8DE961E85}" destId="{EE2AA673-D28D-4099-B359-0F5F94AD73AD}" srcOrd="1" destOrd="0" presId="urn:microsoft.com/office/officeart/2016/7/layout/BasicLinearProcessNumbered"/>
    <dgm:cxn modelId="{4DB181A9-C8BB-4D0E-9D63-E9D1D354B92A}" srcId="{C5A65B4B-C5C9-4884-A5BE-DB929A9DDA12}" destId="{D1608D57-A8F4-4AC1-9F32-D5F8DE961E85}" srcOrd="0" destOrd="0" parTransId="{2108D01A-E908-43F5-AA24-1316CD70EBA9}" sibTransId="{3E7FA974-1F1E-4281-892F-79EC2F782F35}"/>
    <dgm:cxn modelId="{8E103FAF-55A4-45AA-8F06-F315A8D704B9}" srcId="{C5A65B4B-C5C9-4884-A5BE-DB929A9DDA12}" destId="{2FF1F2C4-F417-48EA-B76E-A19AD6643709}" srcOrd="1" destOrd="0" parTransId="{8A56A20A-CC56-48AC-8810-1EFCB3B1CA47}" sibTransId="{99B3F267-36D9-4FAF-B2BF-381614BDAC03}"/>
    <dgm:cxn modelId="{3C87FDC2-0817-43B4-84EE-EC24A311EC5B}" type="presOf" srcId="{3E7FA974-1F1E-4281-892F-79EC2F782F35}" destId="{DB5A727D-5620-4806-B918-B743ECA58BA9}" srcOrd="0" destOrd="0" presId="urn:microsoft.com/office/officeart/2016/7/layout/BasicLinearProcessNumbered"/>
    <dgm:cxn modelId="{64DA4DCB-E0FE-45BC-A7F6-CF30A489F166}" type="presOf" srcId="{D6A1D785-35D8-4C08-BF77-DD0B3AC63236}" destId="{D1923522-B7C6-4A82-B577-8C6FE61E7863}" srcOrd="0" destOrd="0" presId="urn:microsoft.com/office/officeart/2016/7/layout/BasicLinearProcessNumbered"/>
    <dgm:cxn modelId="{57C6C817-1C9C-4194-9B7B-A0187BA23A80}" type="presParOf" srcId="{D980C9C2-FB12-4A92-8A6E-F77D6EDE66B2}" destId="{F47243FD-022F-488E-8FE2-D6A91D3810A2}" srcOrd="0" destOrd="0" presId="urn:microsoft.com/office/officeart/2016/7/layout/BasicLinearProcessNumbered"/>
    <dgm:cxn modelId="{A5EB6027-3ECC-4FA3-94C4-6BCAC60606FD}" type="presParOf" srcId="{F47243FD-022F-488E-8FE2-D6A91D3810A2}" destId="{FDA53D90-DB39-4C90-842B-742453787E79}" srcOrd="0" destOrd="0" presId="urn:microsoft.com/office/officeart/2016/7/layout/BasicLinearProcessNumbered"/>
    <dgm:cxn modelId="{82D756BF-8EC5-41BD-8AAD-FD14F5828BAB}" type="presParOf" srcId="{F47243FD-022F-488E-8FE2-D6A91D3810A2}" destId="{DB5A727D-5620-4806-B918-B743ECA58BA9}" srcOrd="1" destOrd="0" presId="urn:microsoft.com/office/officeart/2016/7/layout/BasicLinearProcessNumbered"/>
    <dgm:cxn modelId="{201F79FD-052A-4669-9201-503AAFFA983D}" type="presParOf" srcId="{F47243FD-022F-488E-8FE2-D6A91D3810A2}" destId="{23DA482B-0F8D-4A92-B9C0-7902104F9EDE}" srcOrd="2" destOrd="0" presId="urn:microsoft.com/office/officeart/2016/7/layout/BasicLinearProcessNumbered"/>
    <dgm:cxn modelId="{2B73B202-802C-44A3-99BC-461259AEB598}" type="presParOf" srcId="{F47243FD-022F-488E-8FE2-D6A91D3810A2}" destId="{EE2AA673-D28D-4099-B359-0F5F94AD73AD}" srcOrd="3" destOrd="0" presId="urn:microsoft.com/office/officeart/2016/7/layout/BasicLinearProcessNumbered"/>
    <dgm:cxn modelId="{FE600896-EE84-4583-BC87-D8807DFD57B0}" type="presParOf" srcId="{D980C9C2-FB12-4A92-8A6E-F77D6EDE66B2}" destId="{DAA29A0F-D0BD-4C87-96F4-351201133DBC}" srcOrd="1" destOrd="0" presId="urn:microsoft.com/office/officeart/2016/7/layout/BasicLinearProcessNumbered"/>
    <dgm:cxn modelId="{28A6DECC-131F-4052-9171-DDD497C3B22E}" type="presParOf" srcId="{D980C9C2-FB12-4A92-8A6E-F77D6EDE66B2}" destId="{3406B0EA-4C3F-43AE-87E7-B85B7E0A3B46}" srcOrd="2" destOrd="0" presId="urn:microsoft.com/office/officeart/2016/7/layout/BasicLinearProcessNumbered"/>
    <dgm:cxn modelId="{09595A47-B6F1-4B77-A342-0F16904545A9}" type="presParOf" srcId="{3406B0EA-4C3F-43AE-87E7-B85B7E0A3B46}" destId="{D1992935-085C-417C-93D6-6728B4EAA4A1}" srcOrd="0" destOrd="0" presId="urn:microsoft.com/office/officeart/2016/7/layout/BasicLinearProcessNumbered"/>
    <dgm:cxn modelId="{09219B18-3447-44F5-B4DA-7FCEB4B9D597}" type="presParOf" srcId="{3406B0EA-4C3F-43AE-87E7-B85B7E0A3B46}" destId="{7278DF84-BDF9-4079-8ED1-BA17AC2715A0}" srcOrd="1" destOrd="0" presId="urn:microsoft.com/office/officeart/2016/7/layout/BasicLinearProcessNumbered"/>
    <dgm:cxn modelId="{18A2B8B8-A56D-47E1-9CB7-48C11AD33DC1}" type="presParOf" srcId="{3406B0EA-4C3F-43AE-87E7-B85B7E0A3B46}" destId="{7EAE6C32-8A18-4250-8631-CD92ACA42863}" srcOrd="2" destOrd="0" presId="urn:microsoft.com/office/officeart/2016/7/layout/BasicLinearProcessNumbered"/>
    <dgm:cxn modelId="{49408DCB-3298-431C-9D8A-0327C9D9B870}" type="presParOf" srcId="{3406B0EA-4C3F-43AE-87E7-B85B7E0A3B46}" destId="{CA8601C9-07D7-47F1-86AA-DEDB94316B06}" srcOrd="3" destOrd="0" presId="urn:microsoft.com/office/officeart/2016/7/layout/BasicLinearProcessNumbered"/>
    <dgm:cxn modelId="{6DC4717E-5574-473A-931E-00471D0A0EDA}" type="presParOf" srcId="{D980C9C2-FB12-4A92-8A6E-F77D6EDE66B2}" destId="{C8BD3A4F-5F29-4411-B650-2DB78EC20FDD}" srcOrd="3" destOrd="0" presId="urn:microsoft.com/office/officeart/2016/7/layout/BasicLinearProcessNumbered"/>
    <dgm:cxn modelId="{5A962E01-6521-4326-BA7E-324EB2EC3C39}" type="presParOf" srcId="{D980C9C2-FB12-4A92-8A6E-F77D6EDE66B2}" destId="{B40872B8-026C-4C5E-9779-079EB3768E3E}" srcOrd="4" destOrd="0" presId="urn:microsoft.com/office/officeart/2016/7/layout/BasicLinearProcessNumbered"/>
    <dgm:cxn modelId="{682DDD1A-29A8-47D4-8A17-F5E712A65941}" type="presParOf" srcId="{B40872B8-026C-4C5E-9779-079EB3768E3E}" destId="{D1923522-B7C6-4A82-B577-8C6FE61E7863}" srcOrd="0" destOrd="0" presId="urn:microsoft.com/office/officeart/2016/7/layout/BasicLinearProcessNumbered"/>
    <dgm:cxn modelId="{5F161A5C-647C-4DF0-9A31-6EA7A3C0940C}" type="presParOf" srcId="{B40872B8-026C-4C5E-9779-079EB3768E3E}" destId="{4270498E-5DFE-49AD-976B-8C9F1E57C479}" srcOrd="1" destOrd="0" presId="urn:microsoft.com/office/officeart/2016/7/layout/BasicLinearProcessNumbered"/>
    <dgm:cxn modelId="{B8480B60-B8C4-40BA-BE12-2E4872EFE19B}" type="presParOf" srcId="{B40872B8-026C-4C5E-9779-079EB3768E3E}" destId="{78715F42-D98E-4D41-BC1F-BDE817A0B1BF}" srcOrd="2" destOrd="0" presId="urn:microsoft.com/office/officeart/2016/7/layout/BasicLinearProcessNumbered"/>
    <dgm:cxn modelId="{C85EE24F-A93D-4D81-A84E-D8EABF9CDA9A}" type="presParOf" srcId="{B40872B8-026C-4C5E-9779-079EB3768E3E}" destId="{00E662A2-FD70-4630-8F54-184B613B7E28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F85DDD-6F96-4137-BFBA-1EE8C174906B}" type="doc">
      <dgm:prSet loTypeId="urn:microsoft.com/office/officeart/2005/8/layout/process1" loCatId="Inbox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C1F5C242-42DA-4975-BC1C-FEED8E0A4731}">
      <dgm:prSet/>
      <dgm:spPr/>
      <dgm:t>
        <a:bodyPr/>
        <a:lstStyle/>
        <a:p>
          <a:r>
            <a:rPr lang="es-MX"/>
            <a:t>Es la mayor siderúrgica integrada del país. Las oficinas corporativas se localizan en Monclova, en la región centro del Estado de Coahuila, a 250 kilómetros de la frontera con Estados Unidos.</a:t>
          </a:r>
          <a:endParaRPr lang="en-US"/>
        </a:p>
      </dgm:t>
    </dgm:pt>
    <dgm:pt modelId="{904C3768-658A-49FD-9880-862438F9024B}" type="parTrans" cxnId="{3C894DE9-6A70-4157-9A7D-270F01DE23C7}">
      <dgm:prSet/>
      <dgm:spPr/>
      <dgm:t>
        <a:bodyPr/>
        <a:lstStyle/>
        <a:p>
          <a:endParaRPr lang="en-US"/>
        </a:p>
      </dgm:t>
    </dgm:pt>
    <dgm:pt modelId="{D8147FC4-3098-423E-BB4A-79B8994D288A}" type="sibTrans" cxnId="{3C894DE9-6A70-4157-9A7D-270F01DE23C7}">
      <dgm:prSet/>
      <dgm:spPr/>
      <dgm:t>
        <a:bodyPr/>
        <a:lstStyle/>
        <a:p>
          <a:endParaRPr lang="en-US"/>
        </a:p>
      </dgm:t>
    </dgm:pt>
    <dgm:pt modelId="{D331C4B5-413C-4CB5-A0CA-9FFB80D71D89}">
      <dgm:prSet/>
      <dgm:spPr/>
      <dgm:t>
        <a:bodyPr/>
        <a:lstStyle/>
        <a:p>
          <a:r>
            <a:rPr lang="es-MX"/>
            <a:t>AHMSA opera una extensa cadena industrial desde la extracción de minerales de fierro y carbón hasta la manufactura de diferentes aceros. Cuenta con 2 plantas siderúrgicas en Monclova, que cubren una extensión de 1,200 hectáreas.</a:t>
          </a:r>
          <a:br>
            <a:rPr lang="es-MX"/>
          </a:br>
          <a:r>
            <a:rPr lang="es-MX"/>
            <a:t>Opera a un ritmo cercano a 5 millones de toneladas anuales de acero líquido, y con una plantilla laboral de 19 mil trabajadores, incluyendo sus subsidiarias mineras.</a:t>
          </a:r>
          <a:endParaRPr lang="en-US"/>
        </a:p>
      </dgm:t>
    </dgm:pt>
    <dgm:pt modelId="{9E605044-5B0B-4BC9-B612-869260578BB9}" type="parTrans" cxnId="{DC5FEFFC-E9F2-426B-9ED7-096036504B3E}">
      <dgm:prSet/>
      <dgm:spPr/>
      <dgm:t>
        <a:bodyPr/>
        <a:lstStyle/>
        <a:p>
          <a:endParaRPr lang="en-US"/>
        </a:p>
      </dgm:t>
    </dgm:pt>
    <dgm:pt modelId="{29F2158D-7EB8-43E7-8746-9B82F5BDB36C}" type="sibTrans" cxnId="{DC5FEFFC-E9F2-426B-9ED7-096036504B3E}">
      <dgm:prSet/>
      <dgm:spPr/>
      <dgm:t>
        <a:bodyPr/>
        <a:lstStyle/>
        <a:p>
          <a:endParaRPr lang="en-US"/>
        </a:p>
      </dgm:t>
    </dgm:pt>
    <dgm:pt modelId="{21D5A0D7-7290-41E9-B783-953A407613CC}">
      <dgm:prSet/>
      <dgm:spPr/>
      <dgm:t>
        <a:bodyPr/>
        <a:lstStyle/>
        <a:p>
          <a:r>
            <a:rPr lang="es-MX"/>
            <a:t>Es líder nacional en producción y comercialización de productos como lámina rolada en caliente, placa ancha en rollo y en hoja, lámina rolada en frío, hojalata y lámina cromada, además de perfiles estructurales para la industria de la construcción.</a:t>
          </a:r>
          <a:endParaRPr lang="en-US"/>
        </a:p>
      </dgm:t>
    </dgm:pt>
    <dgm:pt modelId="{90C0B477-C8C7-4F99-8D33-D5927385F1E9}" type="parTrans" cxnId="{0C578A13-2392-432C-9076-5F66E7648828}">
      <dgm:prSet/>
      <dgm:spPr/>
      <dgm:t>
        <a:bodyPr/>
        <a:lstStyle/>
        <a:p>
          <a:endParaRPr lang="en-US"/>
        </a:p>
      </dgm:t>
    </dgm:pt>
    <dgm:pt modelId="{E5C89CBD-4171-4182-8B37-EB55659A7FAE}" type="sibTrans" cxnId="{0C578A13-2392-432C-9076-5F66E7648828}">
      <dgm:prSet/>
      <dgm:spPr/>
      <dgm:t>
        <a:bodyPr/>
        <a:lstStyle/>
        <a:p>
          <a:endParaRPr lang="en-US"/>
        </a:p>
      </dgm:t>
    </dgm:pt>
    <dgm:pt modelId="{BF62C00A-05A1-4F9B-B90F-726C6A99880A}" type="pres">
      <dgm:prSet presAssocID="{2CF85DDD-6F96-4137-BFBA-1EE8C174906B}" presName="Name0" presStyleCnt="0">
        <dgm:presLayoutVars>
          <dgm:dir/>
          <dgm:resizeHandles val="exact"/>
        </dgm:presLayoutVars>
      </dgm:prSet>
      <dgm:spPr/>
    </dgm:pt>
    <dgm:pt modelId="{5EC60DB6-8330-45E8-BE2C-76CA29B6EBE2}" type="pres">
      <dgm:prSet presAssocID="{C1F5C242-42DA-4975-BC1C-FEED8E0A4731}" presName="node" presStyleLbl="node1" presStyleIdx="0" presStyleCnt="3">
        <dgm:presLayoutVars>
          <dgm:bulletEnabled val="1"/>
        </dgm:presLayoutVars>
      </dgm:prSet>
      <dgm:spPr/>
    </dgm:pt>
    <dgm:pt modelId="{392EB276-4FDA-4138-AAE2-37C1CD3FDE99}" type="pres">
      <dgm:prSet presAssocID="{D8147FC4-3098-423E-BB4A-79B8994D288A}" presName="sibTrans" presStyleLbl="sibTrans2D1" presStyleIdx="0" presStyleCnt="2"/>
      <dgm:spPr/>
    </dgm:pt>
    <dgm:pt modelId="{E4745FB3-879E-429C-9146-916339396115}" type="pres">
      <dgm:prSet presAssocID="{D8147FC4-3098-423E-BB4A-79B8994D288A}" presName="connectorText" presStyleLbl="sibTrans2D1" presStyleIdx="0" presStyleCnt="2"/>
      <dgm:spPr/>
    </dgm:pt>
    <dgm:pt modelId="{29710D79-FCF0-40A2-A4C1-BB68C842C52C}" type="pres">
      <dgm:prSet presAssocID="{D331C4B5-413C-4CB5-A0CA-9FFB80D71D89}" presName="node" presStyleLbl="node1" presStyleIdx="1" presStyleCnt="3">
        <dgm:presLayoutVars>
          <dgm:bulletEnabled val="1"/>
        </dgm:presLayoutVars>
      </dgm:prSet>
      <dgm:spPr/>
    </dgm:pt>
    <dgm:pt modelId="{938F60DA-E67C-475C-9AD2-B76F4133F433}" type="pres">
      <dgm:prSet presAssocID="{29F2158D-7EB8-43E7-8746-9B82F5BDB36C}" presName="sibTrans" presStyleLbl="sibTrans2D1" presStyleIdx="1" presStyleCnt="2"/>
      <dgm:spPr/>
    </dgm:pt>
    <dgm:pt modelId="{E6A07A0D-38CE-4129-9753-C77D4864A985}" type="pres">
      <dgm:prSet presAssocID="{29F2158D-7EB8-43E7-8746-9B82F5BDB36C}" presName="connectorText" presStyleLbl="sibTrans2D1" presStyleIdx="1" presStyleCnt="2"/>
      <dgm:spPr/>
    </dgm:pt>
    <dgm:pt modelId="{0E9F47C9-69C3-4606-8485-491E157BD34F}" type="pres">
      <dgm:prSet presAssocID="{21D5A0D7-7290-41E9-B783-953A407613CC}" presName="node" presStyleLbl="node1" presStyleIdx="2" presStyleCnt="3">
        <dgm:presLayoutVars>
          <dgm:bulletEnabled val="1"/>
        </dgm:presLayoutVars>
      </dgm:prSet>
      <dgm:spPr/>
    </dgm:pt>
  </dgm:ptLst>
  <dgm:cxnLst>
    <dgm:cxn modelId="{77DD1C04-1D5F-4CE0-8B78-041C965B3741}" type="presOf" srcId="{D8147FC4-3098-423E-BB4A-79B8994D288A}" destId="{E4745FB3-879E-429C-9146-916339396115}" srcOrd="1" destOrd="0" presId="urn:microsoft.com/office/officeart/2005/8/layout/process1"/>
    <dgm:cxn modelId="{B8DD1910-E180-4D5F-BB78-ACBEBE1EBBE9}" type="presOf" srcId="{D331C4B5-413C-4CB5-A0CA-9FFB80D71D89}" destId="{29710D79-FCF0-40A2-A4C1-BB68C842C52C}" srcOrd="0" destOrd="0" presId="urn:microsoft.com/office/officeart/2005/8/layout/process1"/>
    <dgm:cxn modelId="{0C578A13-2392-432C-9076-5F66E7648828}" srcId="{2CF85DDD-6F96-4137-BFBA-1EE8C174906B}" destId="{21D5A0D7-7290-41E9-B783-953A407613CC}" srcOrd="2" destOrd="0" parTransId="{90C0B477-C8C7-4F99-8D33-D5927385F1E9}" sibTransId="{E5C89CBD-4171-4182-8B37-EB55659A7FAE}"/>
    <dgm:cxn modelId="{46393F2A-7EDA-4A4F-905B-A5D8AD331C34}" type="presOf" srcId="{2CF85DDD-6F96-4137-BFBA-1EE8C174906B}" destId="{BF62C00A-05A1-4F9B-B90F-726C6A99880A}" srcOrd="0" destOrd="0" presId="urn:microsoft.com/office/officeart/2005/8/layout/process1"/>
    <dgm:cxn modelId="{236D5085-8F60-4193-85E0-A6F7E55A6E9C}" type="presOf" srcId="{29F2158D-7EB8-43E7-8746-9B82F5BDB36C}" destId="{938F60DA-E67C-475C-9AD2-B76F4133F433}" srcOrd="0" destOrd="0" presId="urn:microsoft.com/office/officeart/2005/8/layout/process1"/>
    <dgm:cxn modelId="{0DC917AE-FCB8-4041-A180-F148041EC34E}" type="presOf" srcId="{29F2158D-7EB8-43E7-8746-9B82F5BDB36C}" destId="{E6A07A0D-38CE-4129-9753-C77D4864A985}" srcOrd="1" destOrd="0" presId="urn:microsoft.com/office/officeart/2005/8/layout/process1"/>
    <dgm:cxn modelId="{86DB76BD-43E0-4551-8939-CB3AD6AE1914}" type="presOf" srcId="{21D5A0D7-7290-41E9-B783-953A407613CC}" destId="{0E9F47C9-69C3-4606-8485-491E157BD34F}" srcOrd="0" destOrd="0" presId="urn:microsoft.com/office/officeart/2005/8/layout/process1"/>
    <dgm:cxn modelId="{E4A330CA-0158-45CF-8005-83C13B309DC5}" type="presOf" srcId="{D8147FC4-3098-423E-BB4A-79B8994D288A}" destId="{392EB276-4FDA-4138-AAE2-37C1CD3FDE99}" srcOrd="0" destOrd="0" presId="urn:microsoft.com/office/officeart/2005/8/layout/process1"/>
    <dgm:cxn modelId="{959E83D7-70F4-47B2-BBA5-527FA4F629C2}" type="presOf" srcId="{C1F5C242-42DA-4975-BC1C-FEED8E0A4731}" destId="{5EC60DB6-8330-45E8-BE2C-76CA29B6EBE2}" srcOrd="0" destOrd="0" presId="urn:microsoft.com/office/officeart/2005/8/layout/process1"/>
    <dgm:cxn modelId="{3C894DE9-6A70-4157-9A7D-270F01DE23C7}" srcId="{2CF85DDD-6F96-4137-BFBA-1EE8C174906B}" destId="{C1F5C242-42DA-4975-BC1C-FEED8E0A4731}" srcOrd="0" destOrd="0" parTransId="{904C3768-658A-49FD-9880-862438F9024B}" sibTransId="{D8147FC4-3098-423E-BB4A-79B8994D288A}"/>
    <dgm:cxn modelId="{DC5FEFFC-E9F2-426B-9ED7-096036504B3E}" srcId="{2CF85DDD-6F96-4137-BFBA-1EE8C174906B}" destId="{D331C4B5-413C-4CB5-A0CA-9FFB80D71D89}" srcOrd="1" destOrd="0" parTransId="{9E605044-5B0B-4BC9-B612-869260578BB9}" sibTransId="{29F2158D-7EB8-43E7-8746-9B82F5BDB36C}"/>
    <dgm:cxn modelId="{9174642B-8318-4BCC-9969-1351354F65AC}" type="presParOf" srcId="{BF62C00A-05A1-4F9B-B90F-726C6A99880A}" destId="{5EC60DB6-8330-45E8-BE2C-76CA29B6EBE2}" srcOrd="0" destOrd="0" presId="urn:microsoft.com/office/officeart/2005/8/layout/process1"/>
    <dgm:cxn modelId="{A4333197-928A-455B-9AB4-6E29FFD3ADE6}" type="presParOf" srcId="{BF62C00A-05A1-4F9B-B90F-726C6A99880A}" destId="{392EB276-4FDA-4138-AAE2-37C1CD3FDE99}" srcOrd="1" destOrd="0" presId="urn:microsoft.com/office/officeart/2005/8/layout/process1"/>
    <dgm:cxn modelId="{80534E7D-2D17-468D-AEC0-449D270DA2CB}" type="presParOf" srcId="{392EB276-4FDA-4138-AAE2-37C1CD3FDE99}" destId="{E4745FB3-879E-429C-9146-916339396115}" srcOrd="0" destOrd="0" presId="urn:microsoft.com/office/officeart/2005/8/layout/process1"/>
    <dgm:cxn modelId="{4103A8C7-35C8-4BB1-B170-E3CC660CF2FE}" type="presParOf" srcId="{BF62C00A-05A1-4F9B-B90F-726C6A99880A}" destId="{29710D79-FCF0-40A2-A4C1-BB68C842C52C}" srcOrd="2" destOrd="0" presId="urn:microsoft.com/office/officeart/2005/8/layout/process1"/>
    <dgm:cxn modelId="{38359AA5-4659-45F7-8B9A-AEFDBA7943B5}" type="presParOf" srcId="{BF62C00A-05A1-4F9B-B90F-726C6A99880A}" destId="{938F60DA-E67C-475C-9AD2-B76F4133F433}" srcOrd="3" destOrd="0" presId="urn:microsoft.com/office/officeart/2005/8/layout/process1"/>
    <dgm:cxn modelId="{6AB4EACD-6FCF-41EE-A3FC-836AF5A18518}" type="presParOf" srcId="{938F60DA-E67C-475C-9AD2-B76F4133F433}" destId="{E6A07A0D-38CE-4129-9753-C77D4864A985}" srcOrd="0" destOrd="0" presId="urn:microsoft.com/office/officeart/2005/8/layout/process1"/>
    <dgm:cxn modelId="{DF385E68-B502-464A-9D8C-13E062E4AF09}" type="presParOf" srcId="{BF62C00A-05A1-4F9B-B90F-726C6A99880A}" destId="{0E9F47C9-69C3-4606-8485-491E157BD34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A53D90-DB39-4C90-842B-742453787E79}">
      <dsp:nvSpPr>
        <dsp:cNvPr id="0" name=""/>
        <dsp:cNvSpPr/>
      </dsp:nvSpPr>
      <dsp:spPr>
        <a:xfrm>
          <a:off x="0" y="0"/>
          <a:ext cx="3286125" cy="4154488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La reforestación del suelo en mina al cielo abierto. </a:t>
          </a:r>
          <a:endParaRPr lang="en-US" sz="2600" kern="1200"/>
        </a:p>
      </dsp:txBody>
      <dsp:txXfrm>
        <a:off x="0" y="1578705"/>
        <a:ext cx="3286125" cy="2492692"/>
      </dsp:txXfrm>
    </dsp:sp>
    <dsp:sp modelId="{DB5A727D-5620-4806-B918-B743ECA58BA9}">
      <dsp:nvSpPr>
        <dsp:cNvPr id="0" name=""/>
        <dsp:cNvSpPr/>
      </dsp:nvSpPr>
      <dsp:spPr>
        <a:xfrm>
          <a:off x="1019889" y="415448"/>
          <a:ext cx="1246346" cy="12463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7170" tIns="12700" rIns="9717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02412" y="597971"/>
        <a:ext cx="881300" cy="881300"/>
      </dsp:txXfrm>
    </dsp:sp>
    <dsp:sp modelId="{23DA482B-0F8D-4A92-B9C0-7902104F9EDE}">
      <dsp:nvSpPr>
        <dsp:cNvPr id="0" name=""/>
        <dsp:cNvSpPr/>
      </dsp:nvSpPr>
      <dsp:spPr>
        <a:xfrm>
          <a:off x="0" y="4154416"/>
          <a:ext cx="3286125" cy="7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992935-085C-417C-93D6-6728B4EAA4A1}">
      <dsp:nvSpPr>
        <dsp:cNvPr id="0" name=""/>
        <dsp:cNvSpPr/>
      </dsp:nvSpPr>
      <dsp:spPr>
        <a:xfrm>
          <a:off x="3614737" y="0"/>
          <a:ext cx="3286125" cy="4154488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Producir oxigeno; purificar el aire.</a:t>
          </a:r>
          <a:endParaRPr lang="en-US" sz="2600" kern="1200"/>
        </a:p>
      </dsp:txBody>
      <dsp:txXfrm>
        <a:off x="3614737" y="1578705"/>
        <a:ext cx="3286125" cy="2492692"/>
      </dsp:txXfrm>
    </dsp:sp>
    <dsp:sp modelId="{7278DF84-BDF9-4079-8ED1-BA17AC2715A0}">
      <dsp:nvSpPr>
        <dsp:cNvPr id="0" name=""/>
        <dsp:cNvSpPr/>
      </dsp:nvSpPr>
      <dsp:spPr>
        <a:xfrm>
          <a:off x="4634626" y="415448"/>
          <a:ext cx="1246346" cy="12463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7170" tIns="12700" rIns="9717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817149" y="597971"/>
        <a:ext cx="881300" cy="881300"/>
      </dsp:txXfrm>
    </dsp:sp>
    <dsp:sp modelId="{7EAE6C32-8A18-4250-8631-CD92ACA42863}">
      <dsp:nvSpPr>
        <dsp:cNvPr id="0" name=""/>
        <dsp:cNvSpPr/>
      </dsp:nvSpPr>
      <dsp:spPr>
        <a:xfrm>
          <a:off x="3614737" y="4154416"/>
          <a:ext cx="3286125" cy="7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923522-B7C6-4A82-B577-8C6FE61E7863}">
      <dsp:nvSpPr>
        <dsp:cNvPr id="0" name=""/>
        <dsp:cNvSpPr/>
      </dsp:nvSpPr>
      <dsp:spPr>
        <a:xfrm>
          <a:off x="7229475" y="0"/>
          <a:ext cx="3286125" cy="4154488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El cuidado y purificación del agua.</a:t>
          </a:r>
          <a:r>
            <a:rPr lang="es-MX" sz="2600" b="1" kern="1200"/>
            <a:t> </a:t>
          </a:r>
          <a:endParaRPr lang="en-US" sz="2600" kern="1200"/>
        </a:p>
      </dsp:txBody>
      <dsp:txXfrm>
        <a:off x="7229475" y="1578705"/>
        <a:ext cx="3286125" cy="2492692"/>
      </dsp:txXfrm>
    </dsp:sp>
    <dsp:sp modelId="{4270498E-5DFE-49AD-976B-8C9F1E57C479}">
      <dsp:nvSpPr>
        <dsp:cNvPr id="0" name=""/>
        <dsp:cNvSpPr/>
      </dsp:nvSpPr>
      <dsp:spPr>
        <a:xfrm>
          <a:off x="8249364" y="415448"/>
          <a:ext cx="1246346" cy="12463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7170" tIns="12700" rIns="9717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431887" y="597971"/>
        <a:ext cx="881300" cy="881300"/>
      </dsp:txXfrm>
    </dsp:sp>
    <dsp:sp modelId="{78715F42-D98E-4D41-BC1F-BDE817A0B1BF}">
      <dsp:nvSpPr>
        <dsp:cNvPr id="0" name=""/>
        <dsp:cNvSpPr/>
      </dsp:nvSpPr>
      <dsp:spPr>
        <a:xfrm>
          <a:off x="7229475" y="4154416"/>
          <a:ext cx="3286125" cy="7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60DB6-8330-45E8-BE2C-76CA29B6EBE2}">
      <dsp:nvSpPr>
        <dsp:cNvPr id="0" name=""/>
        <dsp:cNvSpPr/>
      </dsp:nvSpPr>
      <dsp:spPr>
        <a:xfrm>
          <a:off x="9242" y="114699"/>
          <a:ext cx="2762398" cy="392508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Es la mayor siderúrgica integrada del país. Las oficinas corporativas se localizan en Monclova, en la región centro del Estado de Coahuila, a 250 kilómetros de la frontera con Estados Unidos.</a:t>
          </a:r>
          <a:endParaRPr lang="en-US" sz="1600" kern="1200"/>
        </a:p>
      </dsp:txBody>
      <dsp:txXfrm>
        <a:off x="90150" y="195607"/>
        <a:ext cx="2600582" cy="3763272"/>
      </dsp:txXfrm>
    </dsp:sp>
    <dsp:sp modelId="{392EB276-4FDA-4138-AAE2-37C1CD3FDE99}">
      <dsp:nvSpPr>
        <dsp:cNvPr id="0" name=""/>
        <dsp:cNvSpPr/>
      </dsp:nvSpPr>
      <dsp:spPr>
        <a:xfrm>
          <a:off x="3047880" y="1734706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047880" y="1871721"/>
        <a:ext cx="409940" cy="411044"/>
      </dsp:txXfrm>
    </dsp:sp>
    <dsp:sp modelId="{29710D79-FCF0-40A2-A4C1-BB68C842C52C}">
      <dsp:nvSpPr>
        <dsp:cNvPr id="0" name=""/>
        <dsp:cNvSpPr/>
      </dsp:nvSpPr>
      <dsp:spPr>
        <a:xfrm>
          <a:off x="3876600" y="114699"/>
          <a:ext cx="2762398" cy="392508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74641"/>
            <a:satOff val="-3128"/>
            <a:lumOff val="13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AHMSA opera una extensa cadena industrial desde la extracción de minerales de fierro y carbón hasta la manufactura de diferentes aceros. Cuenta con 2 plantas siderúrgicas en Monclova, que cubren una extensión de 1,200 hectáreas.</a:t>
          </a:r>
          <a:br>
            <a:rPr lang="es-MX" sz="1600" kern="1200"/>
          </a:br>
          <a:r>
            <a:rPr lang="es-MX" sz="1600" kern="1200"/>
            <a:t>Opera a un ritmo cercano a 5 millones de toneladas anuales de acero líquido, y con una plantilla laboral de 19 mil trabajadores, incluyendo sus subsidiarias mineras.</a:t>
          </a:r>
          <a:endParaRPr lang="en-US" sz="1600" kern="1200"/>
        </a:p>
      </dsp:txBody>
      <dsp:txXfrm>
        <a:off x="3957508" y="195607"/>
        <a:ext cx="2600582" cy="3763272"/>
      </dsp:txXfrm>
    </dsp:sp>
    <dsp:sp modelId="{938F60DA-E67C-475C-9AD2-B76F4133F433}">
      <dsp:nvSpPr>
        <dsp:cNvPr id="0" name=""/>
        <dsp:cNvSpPr/>
      </dsp:nvSpPr>
      <dsp:spPr>
        <a:xfrm>
          <a:off x="6915239" y="1734706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49225"/>
            <a:satOff val="-5981"/>
            <a:lumOff val="239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915239" y="1871721"/>
        <a:ext cx="409940" cy="411044"/>
      </dsp:txXfrm>
    </dsp:sp>
    <dsp:sp modelId="{0E9F47C9-69C3-4606-8485-491E157BD34F}">
      <dsp:nvSpPr>
        <dsp:cNvPr id="0" name=""/>
        <dsp:cNvSpPr/>
      </dsp:nvSpPr>
      <dsp:spPr>
        <a:xfrm>
          <a:off x="7743958" y="114699"/>
          <a:ext cx="2762398" cy="392508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Es líder nacional en producción y comercialización de productos como lámina rolada en caliente, placa ancha en rollo y en hoja, lámina rolada en frío, hojalata y lámina cromada, además de perfiles estructurales para la industria de la construcción.</a:t>
          </a:r>
          <a:endParaRPr lang="en-US" sz="1600" kern="1200"/>
        </a:p>
      </dsp:txBody>
      <dsp:txXfrm>
        <a:off x="7824866" y="195607"/>
        <a:ext cx="2600582" cy="3763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B8CFBF-3102-40A1-BB93-8C7BCD068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71CF23-AA94-400D-BA0B-9343D6571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E76B53-6135-40CB-A4E8-E2EF4750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DC3CD5-A8F0-4022-B983-DBF024735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5821C8-188E-4DD4-A825-E835B29DC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87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C153CD-CB4A-40BC-A72B-DCD6C4DAA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3043F38-5B9C-4BB9-A417-B39B7F4E3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EF7026-0700-4DAE-A803-61A401DF8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28A806-4DE0-4EDE-8CBB-81DBF696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6F4B3B-A6F3-4B86-920A-D64F2367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53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DE25B11-0785-450A-BE2C-DF522E9E8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BDE43C7-5C47-424A-986F-C68D79D7D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4F5EED-8A24-4494-8A75-C4D0CBD38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B1BA1E-2298-4FD2-85EF-C6C68762B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2A28C1-D882-447D-AF20-25E5CBDA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695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DA1F50-7970-40DE-A23F-68ACC0D3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19F867-3202-4E4E-85FD-522EEF5FB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167E18-43EA-42A3-AE6B-42AA25703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D9F402-2372-41F0-889B-8E8A7A26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FE7CDA-B9C1-405E-9D07-647FF0C8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882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5999D-2C34-418A-A664-81F0D55B1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669013-CDBD-40E7-A052-ACF6F1F26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93BEEB-E23C-49F6-87DD-891F72B1D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4C1A93-9BA5-41C1-85AB-7C46A539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5C820E-364D-4287-8F45-D027441C5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910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9B0AF-F3D0-4C7C-8848-771CF42C9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EF19B1-9ED1-4A93-9B71-3FCBDEAF06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CFAE80-64F4-49A9-9FB2-8FC6C90FE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62B91F-69FA-4653-8ECD-610E0303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106B2B7-1764-470C-B37E-FFBE45C67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A8DDC7-4D34-49E0-8055-6A757021D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478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DF852F-BF56-4848-899F-0E8CF34C5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607559-F7E3-4BAF-8C8C-1C4408CE0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37B640-D243-48B0-8BE9-E21C35A6F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375551C-E299-45BF-92EE-690DCE067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6EA026-03CF-431E-B3DB-8F3A399DBF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115A501-BCC6-446F-9FD9-E680A707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22AFB1B-932B-4890-9240-EF00582F9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E73A7F8-4211-4FD5-881F-49F9C5230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75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8A67B-33A3-488F-8596-03B63DC58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04A6FA7-C105-4D1B-9CF7-551BC3B0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C22341A-7219-42F3-B1F5-CF8768EBD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48A8778-E5C2-47E8-B83A-9B4B17129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14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04A11D4-E384-410B-8162-C48EB145D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563992F-A0BE-48E9-92F4-D835116F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CAE488-C60B-4786-820A-E8230894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15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9C83C5-C3FC-4689-B2F6-DB920886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93F005-E537-4EE0-965C-4E76FE39F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E97DD7-21D1-4CFE-9E7F-CCA0F8F4F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39B1DB-C7C9-400A-99A9-C1C9119C2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09F5DD2-4B65-4CF7-BEA2-6079DADD0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3E6C0B-6A84-48DE-AF2D-1AB369D6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3643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A27081-AD22-4D59-83EC-D9730EE1E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9FB5B2D-45AE-4314-A9F1-FF473FB384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C74467-57BA-4593-990A-683777877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F2DD9D-3509-444D-BB1A-A11AEB3FC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A07F91-6D6B-45C8-ABC7-9D509690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F7ACE6-7D2D-4CB0-ADD0-3012DFCAA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595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C67225-0690-4699-89BB-AA6129164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BB3712-FAA8-401A-AD9D-EEE61266E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1391AB-17B5-42E3-91A7-E287337A59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7B25B-2A36-4E83-A7CA-3A30650D88FA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27A6B3-2250-4F4D-B2EF-3E60CE18A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500845-9A52-4F99-B5D5-FDD109018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89B37-6EBC-402A-93B8-509C46EAA9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410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7E8A12E9-81E6-4471-B292-AF0D744091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" r="3240"/>
          <a:stretch/>
        </p:blipFill>
        <p:spPr bwMode="auto">
          <a:xfrm>
            <a:off x="4818888" y="10"/>
            <a:ext cx="7373112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8">
            <a:extLst>
              <a:ext uri="{FF2B5EF4-FFF2-40B4-BE49-F238E27FC236}">
                <a16:creationId xmlns:a16="http://schemas.microsoft.com/office/drawing/2014/main" id="{9225B0D8-E56E-4ACC-A464-81F406276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11">
            <a:extLst>
              <a:ext uri="{FF2B5EF4-FFF2-40B4-BE49-F238E27FC236}">
                <a16:creationId xmlns:a16="http://schemas.microsoft.com/office/drawing/2014/main" id="{8F5D1B28-3976-4367-807C-CAD629CDD83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520CB75-E2F2-407E-894D-22420BCD4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7" y="903800"/>
            <a:ext cx="5375656" cy="2524960"/>
          </a:xfrm>
        </p:spPr>
        <p:txBody>
          <a:bodyPr anchor="t">
            <a:normAutofit/>
          </a:bodyPr>
          <a:lstStyle/>
          <a:p>
            <a:r>
              <a:rPr lang="es-MX" sz="8800" dirty="0">
                <a:latin typeface="AR DESTINE" panose="02000000000000000000" pitchFamily="2" charset="0"/>
              </a:rPr>
              <a:t>PROYECTO “ASA”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D0BA2-1B9A-48E7-9058-38C507D702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2436" y="3872039"/>
            <a:ext cx="2603399" cy="2542681"/>
          </a:xfrm>
        </p:spPr>
        <p:txBody>
          <a:bodyPr anchor="b">
            <a:normAutofit/>
          </a:bodyPr>
          <a:lstStyle/>
          <a:p>
            <a:pPr algn="l"/>
            <a:r>
              <a:rPr lang="es-MX" sz="2000"/>
              <a:t>Integrantes: </a:t>
            </a:r>
          </a:p>
          <a:p>
            <a:pPr algn="l"/>
            <a:r>
              <a:rPr lang="es-MX" sz="2000"/>
              <a:t>Antonio Barrón</a:t>
            </a:r>
          </a:p>
          <a:p>
            <a:pPr algn="l"/>
            <a:r>
              <a:rPr lang="es-MX" sz="2000"/>
              <a:t>Alejandro Maldonado</a:t>
            </a:r>
          </a:p>
          <a:p>
            <a:pPr algn="l"/>
            <a:r>
              <a:rPr lang="es-MX" sz="2000"/>
              <a:t>Jairo Campos</a:t>
            </a:r>
          </a:p>
          <a:p>
            <a:pPr algn="l"/>
            <a:r>
              <a:rPr lang="es-MX" sz="2000"/>
              <a:t>Sergio Ante</a:t>
            </a:r>
          </a:p>
          <a:p>
            <a:pPr algn="l"/>
            <a:r>
              <a:rPr lang="es-MX" sz="2000"/>
              <a:t>Héctor Aguiñaga </a:t>
            </a:r>
            <a:endParaRPr lang="es-MX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9E1FB92-F888-4BBF-8548-4F34F4120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835" y="3626706"/>
            <a:ext cx="3362416" cy="303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2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CE06232-69FD-453D-8EB2-706087A902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2A715C0-9133-45C7-AAF6-556B12E0D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45736"/>
            <a:ext cx="3698803" cy="1366528"/>
          </a:xfrm>
          <a:solidFill>
            <a:schemeClr val="bg1">
              <a:alpha val="50000"/>
            </a:schemeClr>
          </a:solidFill>
          <a:ln w="25400" cap="sq">
            <a:solidFill>
              <a:schemeClr val="tx1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s-MX" sz="3200"/>
              <a:t>Fundamentos teoricos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9AE232-B910-499E-BB50-4373F236F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2400">
                <a:solidFill>
                  <a:schemeClr val="bg1"/>
                </a:solidFill>
              </a:rPr>
              <a:t>En esta entrevista conocimos los objetivos de la empresa enfocado a lo que es al medio ambiente, estos objetivos son: La reforestación del suelo en mina al cielo abierto, Transformación del gas metano a energía eléctrica, Producir oxigeno; purificar el aire, formar suelos fértiles, refugio en fauna, etc. Con el fin de satisfacer a la comunidad y evitar contaminación, peligro en dicho lugar, y también poder evitar las demandas fuertes que pueda afectar la empresa.</a:t>
            </a:r>
          </a:p>
        </p:txBody>
      </p:sp>
    </p:spTree>
    <p:extLst>
      <p:ext uri="{BB962C8B-B14F-4D97-AF65-F5344CB8AC3E}">
        <p14:creationId xmlns:p14="http://schemas.microsoft.com/office/powerpoint/2010/main" val="603236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146403-F3D6-484B-B2ED-97F9565D037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Marcador de contenido 3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id="{7EFC11F7-48ED-45BD-8DFB-92CDADC895E6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4163" r="34166" b="8551"/>
          <a:stretch/>
        </p:blipFill>
        <p:spPr>
          <a:xfrm>
            <a:off x="320040" y="482062"/>
            <a:ext cx="5455917" cy="3648974"/>
          </a:xfrm>
          <a:prstGeom prst="rect">
            <a:avLst/>
          </a:prstGeom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Imagen 4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id="{A53D6424-DED9-45A1-9B75-4F58DA0A817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4162" r="34047" b="7916"/>
          <a:stretch/>
        </p:blipFill>
        <p:spPr>
          <a:xfrm>
            <a:off x="6416043" y="470409"/>
            <a:ext cx="5455917" cy="3672280"/>
          </a:xfrm>
          <a:prstGeom prst="rect">
            <a:avLst/>
          </a:prstGeom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1B60DF9-AA89-4A31-9FC7-34C9FE2B6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989095"/>
            <a:ext cx="11139854" cy="148870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Resultados esperados, planos, graficos, prototipos y programas. </a:t>
            </a:r>
          </a:p>
        </p:txBody>
      </p:sp>
    </p:spTree>
    <p:extLst>
      <p:ext uri="{BB962C8B-B14F-4D97-AF65-F5344CB8AC3E}">
        <p14:creationId xmlns:p14="http://schemas.microsoft.com/office/powerpoint/2010/main" val="123059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">
            <a:extLst>
              <a:ext uri="{FF2B5EF4-FFF2-40B4-BE49-F238E27FC236}">
                <a16:creationId xmlns:a16="http://schemas.microsoft.com/office/drawing/2014/main" id="{A2ED9029-64A6-4BAE-BA25-DC2A13D43E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34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41E17A99-1553-4633-ADFB-5CCDCF801D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3215640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ABACF-DDBE-415C-8EE1-F7DD68C632C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10AD00C-1F21-437A-9F8B-8D9436E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73" y="1608667"/>
            <a:ext cx="2556390" cy="4491015"/>
          </a:xfrm>
        </p:spPr>
        <p:txBody>
          <a:bodyPr anchor="t">
            <a:normAutofit/>
          </a:bodyPr>
          <a:lstStyle/>
          <a:p>
            <a:pPr algn="r"/>
            <a:r>
              <a:rPr lang="es-MX" sz="3200">
                <a:solidFill>
                  <a:srgbClr val="FFFFFF"/>
                </a:solidFill>
              </a:rPr>
              <a:t>Conclusion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06D06A-E692-4B8D-AEDD-266CD00BD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29" y="1608667"/>
            <a:ext cx="6291241" cy="4491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>
                <a:solidFill>
                  <a:srgbClr val="FFFFFF"/>
                </a:solidFill>
              </a:rPr>
              <a:t>Gracias a este arduo trabajo al realizar este documental, pudimos darnos cuenta de que, aunque la extracción del carbón es muy dañina hacia el medio ambiente y sus recursos naturales, la empresa mimosa trata de contrarrestar ese daño con proyectos ecológicos principalmente en la purificación de aguas, y así poder darle un uso más adecuado. En fin, cada empresa ya sea micro o macro empresa tiene la obligación de aportar o contribuir con algo hacia el medio ambiente con el propósito de mejorar la calidad de vida diaria del ser humano.</a:t>
            </a:r>
          </a:p>
        </p:txBody>
      </p:sp>
    </p:spTree>
    <p:extLst>
      <p:ext uri="{BB962C8B-B14F-4D97-AF65-F5344CB8AC3E}">
        <p14:creationId xmlns:p14="http://schemas.microsoft.com/office/powerpoint/2010/main" val="2614277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02DE83-D9C9-418D-AADE-D8724EAFCDE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22C7E4-9B6F-42C7-973D-BCD39710DC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64FAF8-A0ED-45A0-8EF3-F4B9167F8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3" y="3050435"/>
            <a:ext cx="3720353" cy="757130"/>
          </a:xfrm>
          <a:ln w="25400" cap="sq">
            <a:solidFill>
              <a:srgbClr val="FFFFFF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s-MX" sz="2800">
                <a:solidFill>
                  <a:srgbClr val="FFFFFF"/>
                </a:solidFill>
              </a:rPr>
              <a:t>Compromiso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3FDA2-CC34-4985-9FE4-F9E3EC19C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0206" y="1111753"/>
            <a:ext cx="5057396" cy="462827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2000">
                <a:solidFill>
                  <a:schemeClr val="tx1">
                    <a:lumMod val="85000"/>
                    <a:lumOff val="15000"/>
                  </a:schemeClr>
                </a:solidFill>
              </a:rPr>
              <a:t>Nosotros como ingenieros industriales nos comprometemos a que a través de este documental a darle seguimiento para que más de las empresas extractoras de carbón de nuestra región carbonífera hagan conciencia de los daños que ocasiona y que por ello realicen medidas para contrarrestar este daño que se produce. Y también a dar seguimiento para realizar una implementación o innovación a proyectos que reduzcan el daño a los recursos naturales de muestro medio ambiente. </a:t>
            </a:r>
          </a:p>
        </p:txBody>
      </p:sp>
    </p:spTree>
    <p:extLst>
      <p:ext uri="{BB962C8B-B14F-4D97-AF65-F5344CB8AC3E}">
        <p14:creationId xmlns:p14="http://schemas.microsoft.com/office/powerpoint/2010/main" val="377098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4F9F79B-A093-478E-96B5-EE02BC93A85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Connector 9">
            <a:extLst>
              <a:ext uri="{FF2B5EF4-FFF2-40B4-BE49-F238E27FC236}">
                <a16:creationId xmlns:a16="http://schemas.microsoft.com/office/drawing/2014/main" id="{D4C22394-EBC2-4FAF-A555-6C02D589EED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508760" y="3431556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F7194F93-1F71-4A70-9DF1-28F1837711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32897" y="5004581"/>
            <a:ext cx="962395" cy="962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BBC0C84-DC2A-43AE-9576-0A44295E8B9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63725" y="4865965"/>
            <a:ext cx="293695" cy="293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394CD8-BD30-4B74-86F4-51FDF338341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F5F7A0D-F713-4EA4-9B6E-E813D9142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4526280"/>
            <a:ext cx="7410681" cy="1737360"/>
          </a:xfrm>
        </p:spPr>
        <p:txBody>
          <a:bodyPr>
            <a:normAutofit/>
          </a:bodyPr>
          <a:lstStyle/>
          <a:p>
            <a:r>
              <a:rPr lang="es-MX" sz="4800"/>
              <a:t>Introducción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42ED86-2CA1-4AFD-BE3B-4316820C4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595293"/>
            <a:ext cx="5676637" cy="346395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1800"/>
              <a:t>En este documental se verán lo que a lo largo del curso se fue trabajando, por métodos de investigación, entrevistas, métodos estadísticos, encuestas y visitas a la empresa mimosa.</a:t>
            </a:r>
          </a:p>
          <a:p>
            <a:pPr marL="0" indent="0">
              <a:buNone/>
            </a:pPr>
            <a:r>
              <a:rPr lang="es-MX" sz="1800"/>
              <a:t>Todo esto para crear conciencia en la industria carbonera de poder tomar más medidas para contrarrestar el daño causado al medio ambiente y sus recursos naturales.</a:t>
            </a:r>
          </a:p>
          <a:p>
            <a:pPr marL="0" indent="0">
              <a:buNone/>
            </a:pPr>
            <a:r>
              <a:rPr lang="es-MX" sz="1800"/>
              <a:t>Hablaremos también un poco sobres las actividades y estrategias que realiza la empresa realiza sobre el cuidado del medio ambiente.</a:t>
            </a:r>
          </a:p>
          <a:p>
            <a:pPr marL="0" indent="0">
              <a:buNone/>
            </a:pPr>
            <a:endParaRPr lang="es-MX" sz="1800"/>
          </a:p>
        </p:txBody>
      </p:sp>
    </p:spTree>
    <p:extLst>
      <p:ext uri="{BB962C8B-B14F-4D97-AF65-F5344CB8AC3E}">
        <p14:creationId xmlns:p14="http://schemas.microsoft.com/office/powerpoint/2010/main" val="222953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7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3" name="Rectangle 12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8F6EC33-4754-46C0-BA0A-EF0E7B40B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Justificación</a:t>
            </a:r>
            <a:r>
              <a:rPr lang="en-US" sz="40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sz="40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proyecto</a:t>
            </a:r>
            <a:endParaRPr lang="en-US" sz="40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8236E2-A2A8-4BC7-B37E-E7070DB79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Impacto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tiene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extracción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carbón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recursos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naturales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las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comunidades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cercanas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1316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D4C3103B-AE2E-41DA-8805-65F1A948FD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B1340FC-C4E2-4CD5-9BCA-7A022E8B49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348" y="999969"/>
            <a:ext cx="3444236" cy="3444236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3BC0C31-69A7-4200-9AFE-927230E1E04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30410"/>
            <a:ext cx="7005134" cy="4827590"/>
          </a:xfrm>
          <a:custGeom>
            <a:avLst/>
            <a:gdLst>
              <a:gd name="connsiteX0" fmla="*/ 1974535 w 7005134"/>
              <a:gd name="connsiteY0" fmla="*/ 0 h 4827590"/>
              <a:gd name="connsiteX1" fmla="*/ 7003848 w 7005134"/>
              <a:gd name="connsiteY1" fmla="*/ 4776721 h 4827590"/>
              <a:gd name="connsiteX2" fmla="*/ 7005134 w 7005134"/>
              <a:gd name="connsiteY2" fmla="*/ 4827590 h 4827590"/>
              <a:gd name="connsiteX3" fmla="*/ 0 w 7005134"/>
              <a:gd name="connsiteY3" fmla="*/ 4827590 h 4827590"/>
              <a:gd name="connsiteX4" fmla="*/ 0 w 7005134"/>
              <a:gd name="connsiteY4" fmla="*/ 402231 h 4827590"/>
              <a:gd name="connsiteX5" fmla="*/ 14349 w 7005134"/>
              <a:gd name="connsiteY5" fmla="*/ 395744 h 4827590"/>
              <a:gd name="connsiteX6" fmla="*/ 1974535 w 7005134"/>
              <a:gd name="connsiteY6" fmla="*/ 0 h 482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05134" h="4827590">
                <a:moveTo>
                  <a:pt x="1974535" y="0"/>
                </a:moveTo>
                <a:cubicBezTo>
                  <a:pt x="4668853" y="0"/>
                  <a:pt x="6868971" y="2115921"/>
                  <a:pt x="7003848" y="4776721"/>
                </a:cubicBezTo>
                <a:lnTo>
                  <a:pt x="7005134" y="4827590"/>
                </a:lnTo>
                <a:lnTo>
                  <a:pt x="0" y="4827590"/>
                </a:lnTo>
                <a:lnTo>
                  <a:pt x="0" y="402231"/>
                </a:lnTo>
                <a:lnTo>
                  <a:pt x="14349" y="395744"/>
                </a:lnTo>
                <a:cubicBezTo>
                  <a:pt x="616832" y="140915"/>
                  <a:pt x="1279227" y="0"/>
                  <a:pt x="1974535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5B5AFC7-2F07-4F7B-9151-E45D7548D8F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72540" y="4450080"/>
            <a:ext cx="1234440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62D2B71C-45CF-4B69-8061-F41203934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4894262"/>
            <a:ext cx="10307952" cy="1325563"/>
          </a:xfrm>
        </p:spPr>
        <p:txBody>
          <a:bodyPr>
            <a:normAutofit/>
          </a:bodyPr>
          <a:lstStyle/>
          <a:p>
            <a:r>
              <a:rPr lang="es-MX" dirty="0"/>
              <a:t>Objetivo general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B7C34D-5CF8-4209-8357-91737AFDD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288" y="701019"/>
            <a:ext cx="6484094" cy="33822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dirty="0"/>
              <a:t>Crear conciencia en las empresas y sus trabajadores para que cumplan más con los lineamientos del desarrollo sustentable. </a:t>
            </a:r>
          </a:p>
        </p:txBody>
      </p:sp>
    </p:spTree>
    <p:extLst>
      <p:ext uri="{BB962C8B-B14F-4D97-AF65-F5344CB8AC3E}">
        <p14:creationId xmlns:p14="http://schemas.microsoft.com/office/powerpoint/2010/main" val="351218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D5EFDF-366E-433B-80D6-F145A9D51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s-MX"/>
              <a:t>Objetivos específicos </a:t>
            </a:r>
            <a:endParaRPr lang="es-MX" dirty="0"/>
          </a:p>
        </p:txBody>
      </p:sp>
      <p:graphicFrame>
        <p:nvGraphicFramePr>
          <p:cNvPr id="18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329050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3559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76DAF99-2DEA-4D06-B9F5-9E796097C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s-MX" dirty="0"/>
              <a:t>Características de la empresa</a:t>
            </a:r>
          </a:p>
        </p:txBody>
      </p:sp>
      <p:graphicFrame>
        <p:nvGraphicFramePr>
          <p:cNvPr id="19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731448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5620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contenido 6" descr="Imagen que contiene captura de pantalla, monitor, ordenador, interior&#10;&#10;Descripción generada con confianza muy alta">
            <a:extLst>
              <a:ext uri="{FF2B5EF4-FFF2-40B4-BE49-F238E27FC236}">
                <a16:creationId xmlns:a16="http://schemas.microsoft.com/office/drawing/2014/main" id="{66E9BC45-9C91-43A7-AA88-179300D0B3F6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623" t="18539" r="49991" b="38178"/>
          <a:stretch/>
        </p:blipFill>
        <p:spPr bwMode="auto">
          <a:xfrm>
            <a:off x="4038600" y="1427747"/>
            <a:ext cx="7447547" cy="377140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451786E-0776-4D5D-B1AD-C9BBC7137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Grafico de gantt</a:t>
            </a:r>
          </a:p>
        </p:txBody>
      </p:sp>
    </p:spTree>
    <p:extLst>
      <p:ext uri="{BB962C8B-B14F-4D97-AF65-F5344CB8AC3E}">
        <p14:creationId xmlns:p14="http://schemas.microsoft.com/office/powerpoint/2010/main" val="87898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45E29B-B971-41C6-A57B-B29BBB108A3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 title="intersecting circles">
            <a:extLst>
              <a:ext uri="{FF2B5EF4-FFF2-40B4-BE49-F238E27FC236}">
                <a16:creationId xmlns:a16="http://schemas.microsoft.com/office/drawing/2014/main" id="{4C76015D-CFEA-4204-9A50-352560FFC252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5" name="Rectangle 14" title="ribbon">
            <a:extLst>
              <a:ext uri="{FF2B5EF4-FFF2-40B4-BE49-F238E27FC236}">
                <a16:creationId xmlns:a16="http://schemas.microsoft.com/office/drawing/2014/main" id="{3E1F47E4-066D-4C27-98C8-B2B2C7BABF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3DDB0FC-5F12-438E-97CF-69447CFB4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0505"/>
            <a:ext cx="10515600" cy="93502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tx2"/>
                </a:solidFill>
              </a:rPr>
              <a:t>Alcance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19FE1E-CAB7-4ABD-8B44-C9FC5E244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4952" y="3012928"/>
            <a:ext cx="7422096" cy="2109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>
                <a:solidFill>
                  <a:schemeClr val="tx2"/>
                </a:solidFill>
              </a:rPr>
              <a:t>Este documental va dirigido al 70% de las empresas de la región carbonífera dedicados a la extracción del carbón. </a:t>
            </a:r>
          </a:p>
        </p:txBody>
      </p:sp>
    </p:spTree>
    <p:extLst>
      <p:ext uri="{BB962C8B-B14F-4D97-AF65-F5344CB8AC3E}">
        <p14:creationId xmlns:p14="http://schemas.microsoft.com/office/powerpoint/2010/main" val="27607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7CF26E8D-91A1-4A1B-B9FA-E35D2E07F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s-MX">
                <a:solidFill>
                  <a:schemeClr val="accent1"/>
                </a:solidFill>
              </a:rPr>
              <a:t>Limitaciones del proyecto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2DCB23-18FA-415B-BC69-F699838B1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2400"/>
              <a:t>Este proyecto está dirigido a los trabajadores de las empresas y lugares en donde principal función es la extracción del carbón. </a:t>
            </a:r>
          </a:p>
        </p:txBody>
      </p:sp>
    </p:spTree>
    <p:extLst>
      <p:ext uri="{BB962C8B-B14F-4D97-AF65-F5344CB8AC3E}">
        <p14:creationId xmlns:p14="http://schemas.microsoft.com/office/powerpoint/2010/main" val="37273729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616</Words>
  <Application>Microsoft Office PowerPoint</Application>
  <PresentationFormat>Panorámica</PresentationFormat>
  <Paragraphs>38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 DESTINE</vt:lpstr>
      <vt:lpstr>Arial</vt:lpstr>
      <vt:lpstr>Calibri</vt:lpstr>
      <vt:lpstr>Calibri Light</vt:lpstr>
      <vt:lpstr>Tema de Office</vt:lpstr>
      <vt:lpstr>PROYECTO “ASA”</vt:lpstr>
      <vt:lpstr>Introducción </vt:lpstr>
      <vt:lpstr>Justificación del proyecto</vt:lpstr>
      <vt:lpstr>Objetivo general</vt:lpstr>
      <vt:lpstr>Objetivos específicos </vt:lpstr>
      <vt:lpstr>Características de la empresa</vt:lpstr>
      <vt:lpstr>Grafico de gantt</vt:lpstr>
      <vt:lpstr>Alcance</vt:lpstr>
      <vt:lpstr>Limitaciones del proyecto</vt:lpstr>
      <vt:lpstr>Fundamentos teoricos</vt:lpstr>
      <vt:lpstr>Resultados esperados, planos, graficos, prototipos y programas. </vt:lpstr>
      <vt:lpstr>Conclusion</vt:lpstr>
      <vt:lpstr>Compromiso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“ASA”</dc:title>
  <dc:creator>jose antonio barron espino</dc:creator>
  <cp:lastModifiedBy>jose antonio barron espino</cp:lastModifiedBy>
  <cp:revision>5</cp:revision>
  <dcterms:created xsi:type="dcterms:W3CDTF">2017-11-23T04:33:02Z</dcterms:created>
  <dcterms:modified xsi:type="dcterms:W3CDTF">2017-11-23T05:14:36Z</dcterms:modified>
</cp:coreProperties>
</file>